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Линия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Текст заголовка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4" name="Уровень текста 1…"/>
          <p:cNvSpPr txBox="1"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— Иван Арсентьев"/>
          <p:cNvSpPr txBox="1"/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102" name="«Место ввода цитаты»."/>
          <p:cNvSpPr txBox="1"/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Линия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Изображение"/>
          <p:cNvSpPr/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Текст заголовка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Текст заголовка</a:t>
            </a:r>
          </a:p>
        </p:txBody>
      </p:sp>
      <p:sp>
        <p:nvSpPr>
          <p:cNvPr id="25" name="Уровень текста 1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заголовка"/>
          <p:cNvSpPr txBox="1"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Текст заголовка</a:t>
            </a:r>
          </a:p>
        </p:txBody>
      </p:sp>
      <p:sp>
        <p:nvSpPr>
          <p:cNvPr id="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Линия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Изображение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Текст заголовка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4" name="Уровень текста 1…"/>
          <p:cNvSpPr txBox="1"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Линия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Изображение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Текст заголовка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2" name="Уровень текста 1…"/>
          <p:cNvSpPr txBox="1"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Уровень текста 1…"/>
          <p:cNvSpPr txBox="1"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Линия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Линия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Изображение"/>
          <p:cNvSpPr/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Изображение"/>
          <p:cNvSpPr/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Изображение"/>
          <p:cNvSpPr/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Уровень текста 1…"/>
          <p:cNvSpPr txBox="1"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Линия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e World Loanword Databas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4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World Loanword Database</a:t>
            </a:r>
          </a:p>
        </p:txBody>
      </p:sp>
      <p:sp>
        <p:nvSpPr>
          <p:cNvPr id="128" name="Яцишин Егор, Веденеев Даниил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Яцишин Егор, Веденеев Даниил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Использование ресурс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Использование ресурса</a:t>
            </a:r>
          </a:p>
        </p:txBody>
      </p:sp>
      <p:sp>
        <p:nvSpPr>
          <p:cNvPr id="131" name="Заимствования в языках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57199" indent="-457199">
              <a:spcBef>
                <a:spcPts val="4200"/>
              </a:spcBef>
              <a:defRPr sz="3000">
                <a:solidFill>
                  <a:srgbClr val="000000"/>
                </a:solidFill>
              </a:defRPr>
            </a:pPr>
            <a:r>
              <a:t>Заимствования в языках</a:t>
            </a:r>
          </a:p>
          <a:p>
            <a:pPr marL="457199" indent="-457199">
              <a:spcBef>
                <a:spcPts val="4200"/>
              </a:spcBef>
              <a:defRPr sz="3000">
                <a:solidFill>
                  <a:srgbClr val="000000"/>
                </a:solidFill>
              </a:defRPr>
            </a:pPr>
            <a:r>
              <a:t>Loanword Typology Project</a:t>
            </a:r>
          </a:p>
          <a:p>
            <a:pPr marL="457199" indent="-457199">
              <a:spcBef>
                <a:spcPts val="4200"/>
              </a:spcBef>
              <a:defRPr sz="3000">
                <a:solidFill>
                  <a:srgbClr val="000000"/>
                </a:solidFill>
              </a:defRPr>
            </a:pPr>
            <a:r>
              <a:t>41 язык</a:t>
            </a:r>
          </a:p>
          <a:p>
            <a:pPr marL="457199" indent="-457199">
              <a:spcBef>
                <a:spcPts val="4200"/>
              </a:spcBef>
              <a:defRPr sz="3000">
                <a:solidFill>
                  <a:srgbClr val="000000"/>
                </a:solidFill>
              </a:defRPr>
            </a:pPr>
            <a:r>
              <a:t>1460 значений</a:t>
            </a:r>
          </a:p>
        </p:txBody>
      </p:sp>
      <p:pic>
        <p:nvPicPr>
          <p:cNvPr id="132" name="Снимок экрана 2017-10-22 в 19.22.46.png" descr="Снимок экрана 2017-10-22 в 19.2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4295" y="0"/>
            <a:ext cx="611199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Снимок экрана 2017-10-22 в 19.32.09.png" descr="Снимок экрана 2017-10-22 в 19.32.09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15517" y="0"/>
            <a:ext cx="11373766" cy="7594600"/>
          </a:xfrm>
          <a:prstGeom prst="rect">
            <a:avLst/>
          </a:prstGeom>
        </p:spPr>
      </p:pic>
      <p:sp>
        <p:nvSpPr>
          <p:cNvPr id="135" name="Словарь для каждого языка"/>
          <p:cNvSpPr txBox="1"/>
          <p:nvPr>
            <p:ph type="title"/>
          </p:nvPr>
        </p:nvSpPr>
        <p:spPr>
          <a:xfrm>
            <a:off x="124569" y="7785099"/>
            <a:ext cx="7076331" cy="1701801"/>
          </a:xfrm>
          <a:prstGeom prst="rect">
            <a:avLst/>
          </a:prstGeom>
        </p:spPr>
        <p:txBody>
          <a:bodyPr/>
          <a:lstStyle/>
          <a:p>
            <a:pPr/>
            <a:r>
              <a:t>Словарь для каждого языка </a:t>
            </a:r>
          </a:p>
        </p:txBody>
      </p:sp>
      <p:sp>
        <p:nvSpPr>
          <p:cNvPr id="136" name="У каждого языка уникальные номер и цвет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233679">
              <a:defRPr sz="1880">
                <a:solidFill>
                  <a:srgbClr val="000000"/>
                </a:solidFill>
              </a:defRPr>
            </a:lvl1pPr>
          </a:lstStyle>
          <a:p>
            <a:pPr/>
            <a:r>
              <a:t>У каждого языка уникальные номер и цвет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Снимок экрана 2017-10-22 в 21.28.17.png" descr="Снимок экрана 2017-10-22 в 21.28.17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367" t="0" r="2367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Снимок экрана 2017-10-22 в 18.48.54.png" descr="Снимок экрана 2017-10-22 в 18.48.5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342" r="0" b="2342"/>
          <a:stretch>
            <a:fillRect/>
          </a:stretch>
        </p:blipFill>
        <p:spPr>
          <a:xfrm>
            <a:off x="0" y="203200"/>
            <a:ext cx="13004800" cy="7594600"/>
          </a:xfrm>
          <a:prstGeom prst="rect">
            <a:avLst/>
          </a:prstGeom>
        </p:spPr>
      </p:pic>
      <p:sp>
        <p:nvSpPr>
          <p:cNvPr id="141" name="Языки доноры и реципиен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Языки доноры и реципиенты</a:t>
            </a:r>
          </a:p>
        </p:txBody>
      </p:sp>
      <p:sp>
        <p:nvSpPr>
          <p:cNvPr id="142" name="реципиенты             доноры"/>
          <p:cNvSpPr txBox="1"/>
          <p:nvPr>
            <p:ph type="body" sz="quarter" idx="1"/>
          </p:nvPr>
        </p:nvSpPr>
        <p:spPr>
          <a:xfrm>
            <a:off x="7886700" y="8877300"/>
            <a:ext cx="4953001" cy="508000"/>
          </a:xfrm>
          <a:prstGeom prst="rect">
            <a:avLst/>
          </a:prstGeom>
        </p:spPr>
        <p:txBody>
          <a:bodyPr/>
          <a:lstStyle/>
          <a:p>
            <a:pPr/>
            <a:r>
              <a:t>реципиенты             доноры</a:t>
            </a:r>
          </a:p>
        </p:txBody>
      </p:sp>
      <p:sp>
        <p:nvSpPr>
          <p:cNvPr id="143" name="Квадрат"/>
          <p:cNvSpPr/>
          <p:nvPr/>
        </p:nvSpPr>
        <p:spPr>
          <a:xfrm rot="2700000">
            <a:off x="8610600" y="8299450"/>
            <a:ext cx="482600" cy="482601"/>
          </a:xfrm>
          <a:prstGeom prst="rect">
            <a:avLst/>
          </a:prstGeom>
          <a:solidFill>
            <a:srgbClr val="CB2B1D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4" name="Кружок"/>
          <p:cNvSpPr/>
          <p:nvPr/>
        </p:nvSpPr>
        <p:spPr>
          <a:xfrm>
            <a:off x="11283950" y="8286749"/>
            <a:ext cx="508001" cy="508001"/>
          </a:xfrm>
          <a:prstGeom prst="ellipse">
            <a:avLst/>
          </a:prstGeom>
          <a:solidFill>
            <a:srgbClr val="546BE6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Снимок экрана 2017-10-22 в 21.12.06.png" descr="Снимок экрана 2017-10-22 в 21.12.06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07" t="0" r="1207" b="0"/>
          <a:stretch>
            <a:fillRect/>
          </a:stretch>
        </p:blipFill>
        <p:spPr>
          <a:xfrm>
            <a:off x="5662166" y="2328051"/>
            <a:ext cx="7342634" cy="5223655"/>
          </a:xfrm>
          <a:prstGeom prst="rect">
            <a:avLst/>
          </a:prstGeom>
        </p:spPr>
      </p:pic>
      <p:sp>
        <p:nvSpPr>
          <p:cNvPr id="147" name="Слов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Слова</a:t>
            </a:r>
          </a:p>
        </p:txBody>
      </p:sp>
      <p:sp>
        <p:nvSpPr>
          <p:cNvPr id="148" name="Доступно всегда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 marL="0" indent="457200">
              <a:buSzTx/>
              <a:buFontTx/>
              <a:buNone/>
              <a:defRPr u="sng">
                <a:solidFill>
                  <a:srgbClr val="000000"/>
                </a:solidFill>
              </a:defRPr>
            </a:pPr>
            <a:r>
              <a:t>Доступно всегда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Время появления / заимствования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Членимость на морфемы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Статус заимствования</a:t>
            </a:r>
          </a:p>
          <a:p>
            <a:pPr lvl="2" marL="0" indent="457200">
              <a:buSzTx/>
              <a:buFontTx/>
              <a:buNone/>
              <a:defRPr u="sng">
                <a:solidFill>
                  <a:srgbClr val="000000"/>
                </a:solidFill>
              </a:defRPr>
            </a:pPr>
            <a:r>
              <a:t>Только оффлайн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Обстоятельства контакта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Действие заимствования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Значимость (Salience)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Показатели возраста, простоты и статуса заимствован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Показатели возраста, простоты и статуса заимствования</a:t>
            </a:r>
          </a:p>
        </p:txBody>
      </p:sp>
      <p:pic>
        <p:nvPicPr>
          <p:cNvPr id="151" name="Снимок экрана 2017-10-22 в 21.19.41.png" descr="Снимок экрана 2017-10-22 в 21.19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832" y="2209928"/>
            <a:ext cx="6615789" cy="3151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Снимок экрана 2017-10-22 в 21.20.47.png" descr="Снимок экрана 2017-10-22 в 21.20.47.png"/>
          <p:cNvPicPr>
            <a:picLocks noChangeAspect="1"/>
          </p:cNvPicPr>
          <p:nvPr/>
        </p:nvPicPr>
        <p:blipFill>
          <a:blip r:embed="rId3">
            <a:extLst/>
          </a:blip>
          <a:srcRect l="1894" t="1894" r="1894" b="1894"/>
          <a:stretch>
            <a:fillRect/>
          </a:stretch>
        </p:blipFill>
        <p:spPr>
          <a:xfrm>
            <a:off x="710000" y="6248400"/>
            <a:ext cx="7105190" cy="2874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Снимок экрана 2017-10-22 в 21.21.56.png" descr="Снимок экрана 2017-10-22 в 21.21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65700" y="3833514"/>
            <a:ext cx="7364110" cy="2339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Снимок экрана 2017-10-22 в 20.58.23.png" descr="Снимок экрана 2017-10-22 в 20.58.2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37" t="0" r="3755" b="0"/>
          <a:stretch>
            <a:fillRect/>
          </a:stretch>
        </p:blipFill>
        <p:spPr>
          <a:xfrm>
            <a:off x="5716934" y="1714946"/>
            <a:ext cx="7287866" cy="6323708"/>
          </a:xfrm>
          <a:prstGeom prst="rect">
            <a:avLst/>
          </a:prstGeom>
        </p:spPr>
      </p:pic>
      <p:sp>
        <p:nvSpPr>
          <p:cNvPr id="156" name="Значен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Значения</a:t>
            </a:r>
          </a:p>
        </p:txBody>
      </p:sp>
      <p:sp>
        <p:nvSpPr>
          <p:cNvPr id="157" name="Семантическое поле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Семантическое поле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Часть речи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Средние значения показателей: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t>Возраста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t>Статуса заимствования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t>Простоты слова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Количество представлений в языках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